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274" r:id="rId3"/>
    <p:sldId id="425" r:id="rId4"/>
    <p:sldId id="531" r:id="rId5"/>
    <p:sldId id="426" r:id="rId6"/>
    <p:sldId id="428" r:id="rId7"/>
    <p:sldId id="544" r:id="rId8"/>
    <p:sldId id="431" r:id="rId9"/>
    <p:sldId id="437" r:id="rId10"/>
    <p:sldId id="435" r:id="rId11"/>
    <p:sldId id="545" r:id="rId12"/>
    <p:sldId id="546" r:id="rId13"/>
    <p:sldId id="441" r:id="rId14"/>
    <p:sldId id="444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84" r:id="rId27"/>
    <p:sldId id="585" r:id="rId28"/>
    <p:sldId id="587" r:id="rId29"/>
    <p:sldId id="590" r:id="rId30"/>
    <p:sldId id="591" r:id="rId31"/>
    <p:sldId id="594" r:id="rId32"/>
    <p:sldId id="596" r:id="rId33"/>
    <p:sldId id="598" r:id="rId34"/>
    <p:sldId id="607" r:id="rId35"/>
    <p:sldId id="603" r:id="rId36"/>
    <p:sldId id="605" r:id="rId37"/>
    <p:sldId id="606" r:id="rId38"/>
    <p:sldId id="558" r:id="rId39"/>
    <p:sldId id="559" r:id="rId40"/>
    <p:sldId id="560" r:id="rId41"/>
    <p:sldId id="561" r:id="rId42"/>
    <p:sldId id="562" r:id="rId43"/>
    <p:sldId id="582" r:id="rId44"/>
    <p:sldId id="583" r:id="rId45"/>
    <p:sldId id="565" r:id="rId46"/>
    <p:sldId id="566" r:id="rId47"/>
    <p:sldId id="567" r:id="rId48"/>
    <p:sldId id="568" r:id="rId49"/>
    <p:sldId id="569" r:id="rId50"/>
    <p:sldId id="570" r:id="rId51"/>
    <p:sldId id="574" r:id="rId52"/>
    <p:sldId id="575" r:id="rId53"/>
    <p:sldId id="576" r:id="rId54"/>
    <p:sldId id="577" r:id="rId55"/>
    <p:sldId id="421" r:id="rId56"/>
    <p:sldId id="422" r:id="rId57"/>
    <p:sldId id="423" r:id="rId58"/>
    <p:sldId id="424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72" d="100"/>
          <a:sy n="72" d="100"/>
        </p:scale>
        <p:origin x="51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07-10-2014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715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jsperf.com/append-doc-fragment/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DOM-Level-3-Events/#event-types-lis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Events Handling in JavaScript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6780212" y="3733800"/>
            <a:ext cx="4724400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733799"/>
            <a:ext cx="2394967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=document.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Document 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Static)</a:t>
            </a:r>
          </a:p>
          <a:p>
            <a:pPr marL="511175" indent="-511175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 smtClean="0"/>
              <a:t>JavaScript Event 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Registering Event Handlers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"event" Object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Capturing and Bubbling Events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3" y="4099842"/>
            <a:ext cx="2224758" cy="2224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8671967" y="1559701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i=0; i&lt;divs.length;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divs[i]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066800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68896"/>
            <a:ext cx="8938472" cy="820600"/>
          </a:xfrm>
        </p:spPr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47065"/>
            <a:ext cx="8938472" cy="525135"/>
          </a:xfrm>
        </p:spPr>
        <p:txBody>
          <a:bodyPr/>
          <a:lstStyle/>
          <a:p>
            <a:r>
              <a:rPr lang="en-GB" sz="2800" dirty="0" smtClean="0"/>
              <a:t>Create, </a:t>
            </a:r>
            <a:r>
              <a:rPr lang="en-GB" sz="2800" dirty="0" smtClean="0"/>
              <a:t>Remove, Alter and Append HTML Elements</a:t>
            </a:r>
            <a:endParaRPr lang="en-GB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873296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361957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865742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98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41612" y="3627742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625896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#main-nav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638057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447557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3067730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895357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219207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257307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DOM elements </a:t>
            </a:r>
            <a:r>
              <a:rPr lang="en-US" sz="3500" dirty="0" smtClean="0"/>
              <a:t>know their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sz="3500" dirty="0" smtClean="0"/>
              <a:t> </a:t>
            </a:r>
            <a:r>
              <a:rPr lang="en-US" sz="3500" dirty="0" smtClean="0"/>
              <a:t>in the DOM </a:t>
            </a:r>
            <a:r>
              <a:rPr lang="en-US" sz="3500" dirty="0" smtClean="0"/>
              <a:t>tree</a:t>
            </a:r>
            <a:endParaRPr lang="en-US" sz="3500" dirty="0" smtClean="0"/>
          </a:p>
          <a:p>
            <a:pPr lvl="1"/>
            <a:r>
              <a:rPr lang="en-US" dirty="0" smtClean="0"/>
              <a:t>Parent: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element.parentNode</a:t>
            </a:r>
          </a:p>
          <a:p>
            <a:pPr lvl="2"/>
            <a:r>
              <a:rPr lang="en-US" dirty="0" smtClean="0"/>
              <a:t>Returns </a:t>
            </a:r>
            <a:r>
              <a:rPr lang="en-US" dirty="0"/>
              <a:t>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</a:t>
            </a:r>
            <a:r>
              <a:rPr lang="en-US" dirty="0" smtClean="0"/>
              <a:t>element (null for the document)</a:t>
            </a:r>
            <a:endParaRPr lang="en-US" dirty="0"/>
          </a:p>
          <a:p>
            <a:pPr lvl="1"/>
            <a:r>
              <a:rPr lang="en-US" dirty="0" smtClean="0"/>
              <a:t>Children: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element.childNodes</a:t>
            </a:r>
          </a:p>
          <a:p>
            <a:pPr lvl="2"/>
            <a:r>
              <a:rPr lang="en-US" dirty="0" smtClean="0"/>
              <a:t>Returns </a:t>
            </a: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 smtClean="0"/>
              <a:t>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element.firstChild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element.lastChild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Siblings (elements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around </a:t>
            </a:r>
            <a:r>
              <a:rPr lang="en-US" dirty="0" smtClean="0"/>
              <a:t>the element):</a:t>
            </a:r>
            <a:endParaRPr lang="bg-BG" dirty="0"/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element.nextElementSibling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element.previousElementSibling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2" y="1306355"/>
            <a:ext cx="105156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trainersList =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document.getElementsByClassName("trainers-list")[0];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log("parent of trainers-list: " + parent.nodeName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with id: " + parent.id);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 = 0, len = children.length; i &lt; len;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subItem = children[i]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+ " content: " 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subItem.innerText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document object </a:t>
            </a:r>
            <a:r>
              <a:rPr lang="en-US" dirty="0" smtClean="0"/>
              <a:t>can create new HTML </a:t>
            </a:r>
            <a:r>
              <a:rPr lang="en-US" dirty="0" smtClean="0"/>
              <a:t>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document.createElement(elementName)</a:t>
            </a:r>
          </a:p>
          <a:p>
            <a:r>
              <a:rPr lang="en-US" dirty="0" smtClean="0"/>
              <a:t>Newly created elements are not </a:t>
            </a:r>
            <a:r>
              <a:rPr lang="en-US" dirty="0"/>
              <a:t>in the DOM (the web page)</a:t>
            </a:r>
          </a:p>
          <a:p>
            <a:pPr lvl="1"/>
            <a:r>
              <a:rPr lang="en-US" dirty="0" smtClean="0"/>
              <a:t>Must</a:t>
            </a:r>
            <a:r>
              <a:rPr lang="en-US" sz="2400" dirty="0" smtClean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manually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</a:t>
            </a:r>
            <a:r>
              <a:rPr lang="en-US" dirty="0" smtClean="0"/>
              <a:t>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9414" y="4080808"/>
            <a:ext cx="10642798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("ul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studentsList.innerHTML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Student: 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document.createElement("li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studentsList.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(studentLi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element.appendChild(child)</a:t>
            </a:r>
          </a:p>
          <a:p>
            <a:pPr lvl="2"/>
            <a:r>
              <a:rPr lang="en-US" dirty="0" smtClean="0"/>
              <a:t>Inserts the </a:t>
            </a:r>
            <a:r>
              <a:rPr lang="en-US" dirty="0" smtClean="0"/>
              <a:t>element always at the end of the DOM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parent.insertBefore(newNode,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element before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parent.insertAfter(newNode,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Inserting Elements </a:t>
            </a:r>
            <a:r>
              <a:rPr lang="en-US" dirty="0" smtClean="0"/>
              <a:t>Before / After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element.removeChild(elToRemove)</a:t>
            </a:r>
          </a:p>
          <a:p>
            <a:pPr lvl="1"/>
            <a:r>
              <a:rPr lang="en-US" dirty="0" smtClean="0"/>
              <a:t>Pass </a:t>
            </a:r>
            <a:r>
              <a:rPr lang="en-US" dirty="0" smtClean="0"/>
              <a:t>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12812" y="342900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trainers.getElementsByTagName("li")[0];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Remove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 elements can be </a:t>
            </a:r>
            <a:r>
              <a:rPr lang="en-US" dirty="0" smtClean="0"/>
              <a:t>changed and removed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smtClean="0"/>
              <a:t>the DOM API each DOM element node can be altered</a:t>
            </a:r>
          </a:p>
          <a:p>
            <a:pPr lvl="1"/>
            <a:r>
              <a:rPr lang="en-US" dirty="0" smtClean="0"/>
              <a:t>Change its 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9636" y="30480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The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</a:t>
            </a:r>
            <a:r>
              <a:rPr lang="en-US" dirty="0" smtClean="0"/>
              <a:t>supports appending </a:t>
            </a:r>
            <a:r>
              <a:rPr lang="en-US" dirty="0" smtClean="0"/>
              <a:t>DOM elements to a element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parentNode.appendChild(node) </a:t>
            </a:r>
          </a:p>
          <a:p>
            <a:pPr lvl="1"/>
            <a:r>
              <a:rPr lang="en-US" dirty="0" smtClean="0"/>
              <a:t>Appends </a:t>
            </a:r>
            <a:r>
              <a:rPr lang="en-US" dirty="0" smtClean="0"/>
              <a:t>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</a:p>
          <a:p>
            <a:pPr lvl="1"/>
            <a:r>
              <a:rPr lang="en-US" dirty="0" smtClean="0"/>
              <a:t>If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2954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</a:t>
            </a:r>
            <a:r>
              <a:rPr lang="en-US" dirty="0" smtClean="0"/>
              <a:t>a 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</a:t>
            </a:r>
            <a:r>
              <a:rPr lang="en-US" dirty="0" smtClean="0"/>
              <a:t>the </a:t>
            </a:r>
            <a:r>
              <a:rPr lang="en-US" dirty="0" smtClean="0"/>
              <a:t>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the </a:t>
            </a:r>
            <a:r>
              <a:rPr lang="en-US" dirty="0" smtClean="0"/>
              <a:t>Appending </a:t>
            </a:r>
            <a:r>
              <a:rPr lang="en-US" dirty="0" smtClean="0"/>
              <a:t>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 </a:t>
            </a:r>
            <a:r>
              <a:rPr lang="en-US" dirty="0" smtClean="0"/>
              <a:t>the elements to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</a:t>
            </a:r>
            <a:r>
              <a:rPr lang="en-US" dirty="0" smtClean="0"/>
              <a:t>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jsperf.com/append-doc-fragment/2</a:t>
            </a:r>
            <a:r>
              <a:rPr lang="en-US" dirty="0" smtClean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 smtClean="0"/>
              <a:t>DocumentFragment</a:t>
            </a:r>
            <a:endParaRPr lang="en-US" noProof="1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2036" y="4678740"/>
            <a:ext cx="100615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 = document.createDocumentFragment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JavaScript Event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13000"/>
            <a:ext cx="4167928" cy="364844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150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event model </a:t>
            </a:r>
            <a:r>
              <a:rPr lang="en-US" dirty="0" smtClean="0"/>
              <a:t>provides notifications for certain events</a:t>
            </a:r>
          </a:p>
          <a:p>
            <a:pPr lvl="1"/>
            <a:r>
              <a:rPr lang="en-US" dirty="0" smtClean="0"/>
              <a:t>E.g. execute a JS function when a button is clicked</a:t>
            </a:r>
            <a:endParaRPr lang="en-US" dirty="0"/>
          </a:p>
          <a:p>
            <a:r>
              <a:rPr lang="en-US" dirty="0"/>
              <a:t>The DOM event model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listeners attached to the DOM objects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5" y="3945310"/>
            <a:ext cx="5337178" cy="2379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88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DOM provides </a:t>
            </a:r>
            <a:r>
              <a:rPr lang="en-US" dirty="0" smtClean="0"/>
              <a:t>access to many events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Mouse </a:t>
            </a:r>
            <a:r>
              <a:rPr lang="en-US" dirty="0" smtClean="0"/>
              <a:t>events – mouse clicks, mouse moves, mouse over,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Touch </a:t>
            </a:r>
            <a:r>
              <a:rPr lang="en-US" dirty="0" smtClean="0"/>
              <a:t>events – finger touch, touch start, end, move,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Form </a:t>
            </a:r>
            <a:r>
              <a:rPr lang="en-US" dirty="0" smtClean="0"/>
              <a:t>events – field focus, value change, form submit,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Keyboard </a:t>
            </a:r>
            <a:r>
              <a:rPr lang="en-US" dirty="0" smtClean="0"/>
              <a:t>events – key down, key up, key press,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DOM / UI events – node insert, node remove, load, resize,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Full list of all DOM event types: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http://www.w3.org/TR/DOM-Level-3-Events/#event-types-list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may also define custom event types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0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 Types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4597606" y="1681429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</a:p>
          <a:p>
            <a:pPr marL="0"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change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2" y="1681429"/>
            <a:ext cx="276826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mouseup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mousedown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651" y="4983182"/>
            <a:ext cx="27682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keydown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keypress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keyup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41230" y="4983182"/>
            <a:ext cx="276826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blur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focusin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12" y="989186"/>
            <a:ext cx="4114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16606" y="971669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712" y="4162415"/>
            <a:ext cx="4114800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0230" y="4161657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281" y="3183901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ouchstart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ouchend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ouchcancel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touchleave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touchmove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0644" y="2392805"/>
            <a:ext cx="3610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Event </a:t>
            </a:r>
            <a:r>
              <a:rPr lang="en-US" dirty="0" smtClean="0"/>
              <a:t>Handler Registration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2954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70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HTML attributes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HTML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buttonClickFunction()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34061"/>
            <a:ext cx="1043237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function buttonClickFunction() {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  console.log("You clicked the [Click Me!] button");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73664" y="586293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alert('OK clicked')</a:t>
            </a:r>
            <a:r>
              <a:rPr lang="en-US" sz="2400" noProof="1" smtClean="0">
                <a:solidFill>
                  <a:schemeClr val="tx1"/>
                </a:solidFill>
              </a:rPr>
              <a:t>"&gt;OK&lt;/button&gt;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6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JS code through the properties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JS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click-button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15408"/>
            <a:ext cx="1043237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id="click-button"&gt;Click me&lt;/button&gt;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var button = document.getElementById("click-button");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 = function onButtonClick() {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  console.log("You clicked the button");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more powerful way </a:t>
            </a:r>
            <a:r>
              <a:rPr lang="en-US" dirty="0"/>
              <a:t>for attaching event </a:t>
            </a:r>
            <a:r>
              <a:rPr lang="en-US" dirty="0" smtClean="0"/>
              <a:t>handlers: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isCaptureEvent</a:t>
            </a:r>
            <a:r>
              <a:rPr lang="en-US" noProof="1" smtClean="0"/>
              <a:t>: </a:t>
            </a:r>
            <a:r>
              <a:rPr lang="en-US" dirty="0" smtClean="0"/>
              <a:t>catch the "capture" or "bubbling" phase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attach multiple events in a chain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addEventListener(…)</a:t>
            </a:r>
            <a:endParaRPr lang="en-US" noProof="1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414" y="1988403"/>
            <a:ext cx="105917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eventType, eventHandler, isCaptureEvent)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4" y="4563323"/>
            <a:ext cx="10591798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var button = document.getElementById("buttonOK");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("click", function() {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console.log("You clicked me");  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}, false);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4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88" y="3048000"/>
            <a:ext cx="9884518" cy="820600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446211" y="3868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8" y="890662"/>
            <a:ext cx="5336716" cy="1776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6" y="4648200"/>
            <a:ext cx="5753100" cy="161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72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8612" y="5123000"/>
            <a:ext cx="81534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"event" </a:t>
            </a:r>
            <a:r>
              <a:rPr lang="en-US" dirty="0"/>
              <a:t>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918252"/>
            <a:ext cx="4113581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612" y="1916254"/>
            <a:ext cx="2438400" cy="231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2"/>
          <p:cNvSpPr txBox="1">
            <a:spLocks/>
          </p:cNvSpPr>
          <p:nvPr/>
        </p:nvSpPr>
        <p:spPr>
          <a:xfrm rot="16200000">
            <a:off x="4792894" y="2696195"/>
            <a:ext cx="3414713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Just take 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object holds information about the 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</a:t>
            </a:r>
            <a:r>
              <a:rPr lang="en-US" dirty="0"/>
              <a:t>as </a:t>
            </a:r>
            <a:r>
              <a:rPr lang="en-US" dirty="0" smtClean="0"/>
              <a:t>parameter to the event handling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contains information about: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 of the </a:t>
            </a:r>
            <a:r>
              <a:rPr lang="en-US" dirty="0" smtClean="0"/>
              <a:t>event (e.g.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dirty="0" smtClean="0"/>
              <a:t>',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</a:t>
            </a:r>
            <a:r>
              <a:rPr lang="en-US" dirty="0" smtClean="0"/>
              <a:t>', 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 of the </a:t>
            </a:r>
            <a:r>
              <a:rPr lang="en-US" dirty="0" smtClean="0"/>
              <a:t>event (e.g. the button clicked)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key pressed for </a:t>
            </a:r>
            <a:r>
              <a:rPr lang="en-US" dirty="0" smtClean="0"/>
              <a:t>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button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cursor position for</a:t>
            </a:r>
            <a:r>
              <a:rPr lang="en-US" dirty="0" smtClean="0"/>
              <a:t> </a:t>
            </a:r>
            <a:r>
              <a:rPr lang="en-US" dirty="0"/>
              <a:t>mouse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67208" y="2590995"/>
            <a:ext cx="1048500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btn.onclick = function(event) { alert(event); }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6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</a:t>
            </a:r>
            <a:r>
              <a:rPr lang="en-US" dirty="0"/>
              <a:t>object is </a:t>
            </a:r>
            <a:r>
              <a:rPr lang="en-US" dirty="0" smtClean="0"/>
              <a:t>the </a:t>
            </a:r>
            <a:r>
              <a:rPr lang="en-US" dirty="0"/>
              <a:t>only argument of the </a:t>
            </a:r>
            <a:r>
              <a:rPr lang="en-US" dirty="0" smtClean="0"/>
              <a:t>event handler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Old IE versions pass the event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window.event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834118"/>
            <a:ext cx="10699204" cy="2196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console.log(event.target);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console.log(event.type);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console.log("(" + event.clientX + ", " + event.clientY + ")");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button.addEventListener("click", onButtonClick, false);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4884574"/>
            <a:ext cx="10699204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if (!event) event = window.event;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// Your event handling code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166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6" y="1143000"/>
            <a:ext cx="5269884" cy="351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66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544987"/>
            <a:ext cx="8938472" cy="820600"/>
          </a:xfrm>
        </p:spPr>
        <p:txBody>
          <a:bodyPr/>
          <a:lstStyle/>
          <a:p>
            <a:r>
              <a:rPr lang="en-US" dirty="0"/>
              <a:t>Capturing and Bubbling Events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838200"/>
            <a:ext cx="2381250" cy="415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2" y="838200"/>
            <a:ext cx="2762250" cy="4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5041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When the user clicks on an HTML </a:t>
            </a:r>
            <a:r>
              <a:rPr lang="en-US" sz="3200" dirty="0" smtClean="0"/>
              <a:t>element</a:t>
            </a:r>
          </a:p>
          <a:p>
            <a:pPr lvl="1"/>
            <a:r>
              <a:rPr lang="en-US" sz="3000" dirty="0" smtClean="0"/>
              <a:t>E.g. on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sz="3000" dirty="0"/>
              <a:t> in the page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</a:t>
            </a:r>
            <a:r>
              <a:rPr lang="en-US" sz="3000" dirty="0"/>
              <a:t>event is also </a:t>
            </a:r>
            <a:r>
              <a:rPr lang="en-US" sz="3000" dirty="0" smtClean="0"/>
              <a:t>fired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on all of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/>
              <a:t>The </a:t>
            </a:r>
            <a:r>
              <a:rPr lang="en-US" sz="3200" dirty="0"/>
              <a:t>button is still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sz="3000" dirty="0" smtClean="0"/>
              <a:t>But </a:t>
            </a: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/>
              <a:t> event is fired on all of its parents</a:t>
            </a:r>
          </a:p>
          <a:p>
            <a:pPr lvl="1"/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 smtClean="0"/>
              <a:t> event </a:t>
            </a:r>
            <a:r>
              <a:rPr lang="en-US" sz="3000" dirty="0"/>
              <a:t>is fired on all elements in the </a:t>
            </a:r>
            <a:r>
              <a:rPr lang="en-US" sz="3000" dirty="0" smtClean="0"/>
              <a:t>chain</a:t>
            </a:r>
            <a:endParaRPr lang="en-US" sz="30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Events </a:t>
            </a:r>
            <a:r>
              <a:rPr lang="en-US" dirty="0"/>
              <a:t>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73" y="2057400"/>
            <a:ext cx="3759490" cy="286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51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79443"/>
            <a:ext cx="11804822" cy="5542033"/>
          </a:xfrm>
        </p:spPr>
        <p:txBody>
          <a:bodyPr>
            <a:normAutofit/>
          </a:bodyPr>
          <a:lstStyle/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Capturing</a:t>
            </a:r>
            <a:r>
              <a:rPr lang="en-US" sz="3200" dirty="0" smtClean="0"/>
              <a:t> </a:t>
            </a:r>
            <a:r>
              <a:rPr lang="en-US" sz="3200" dirty="0"/>
              <a:t>handlers go down the chain</a:t>
            </a:r>
          </a:p>
          <a:p>
            <a:pPr lvl="1"/>
            <a:r>
              <a:rPr lang="en-US" sz="3000" dirty="0"/>
              <a:t>The first executed handler is on the </a:t>
            </a:r>
            <a:r>
              <a:rPr lang="en-US" sz="3000" dirty="0" smtClean="0"/>
              <a:t>parent</a:t>
            </a:r>
            <a:endParaRPr lang="en-US" sz="3000" dirty="0"/>
          </a:p>
          <a:p>
            <a:pPr lvl="1"/>
            <a:r>
              <a:rPr lang="en-US" sz="3000" dirty="0"/>
              <a:t>The last executed handler is on the </a:t>
            </a:r>
            <a:r>
              <a:rPr lang="en-US" sz="3000" dirty="0" smtClean="0"/>
              <a:t>target</a:t>
            </a:r>
            <a:endParaRPr lang="en-US" sz="3000" dirty="0"/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Bubbling</a:t>
            </a:r>
            <a:r>
              <a:rPr lang="en-US" sz="3200" dirty="0" smtClean="0"/>
              <a:t> </a:t>
            </a:r>
            <a:r>
              <a:rPr lang="en-US" sz="3200" dirty="0"/>
              <a:t>handlers bubble up to the parent</a:t>
            </a:r>
          </a:p>
          <a:p>
            <a:pPr lvl="1"/>
            <a:r>
              <a:rPr lang="en-US" sz="3000" dirty="0"/>
              <a:t>The first executed handler is on the target</a:t>
            </a:r>
          </a:p>
          <a:p>
            <a:pPr lvl="1"/>
            <a:r>
              <a:rPr lang="en-US" sz="3000" dirty="0"/>
              <a:t>Then its parent's, and its parent's, </a:t>
            </a:r>
            <a:r>
              <a:rPr lang="en-US" sz="3000" dirty="0" smtClean="0"/>
              <a:t>etc.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Chains: Types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88" y="1565318"/>
            <a:ext cx="4449346" cy="4454482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680539" y="1295400"/>
            <a:ext cx="678547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</a:t>
            </a:r>
            <a:r>
              <a:rPr lang="en-US" sz="2400" noProof="1">
                <a:solidFill>
                  <a:schemeClr val="tx1"/>
                </a:solidFill>
              </a:rPr>
              <a:t>.addEventListener(</a:t>
            </a:r>
            <a:r>
              <a:rPr lang="en-US" sz="2400" noProof="1" smtClean="0">
                <a:solidFill>
                  <a:schemeClr val="tx1"/>
                </a:solidFill>
              </a:rPr>
              <a:t>eventType,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eventHandler,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isCaptureEvent</a:t>
            </a:r>
            <a:r>
              <a:rPr lang="en-US" sz="2400" noProof="1" smtClean="0">
                <a:solidFill>
                  <a:schemeClr val="tx1"/>
                </a:solidFill>
              </a:rPr>
              <a:t>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Event Chain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4" y="1126643"/>
            <a:ext cx="6453928" cy="333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62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</a:t>
            </a:r>
            <a:r>
              <a:rPr lang="en-US" sz="3000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Creating / modifying / deleting elements</a:t>
            </a:r>
            <a:endParaRPr lang="en-US" sz="3000" dirty="0"/>
          </a:p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JavaScript Event </a:t>
            </a:r>
            <a:r>
              <a:rPr lang="en-US" sz="3200" dirty="0"/>
              <a:t>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Event </a:t>
            </a:r>
            <a:r>
              <a:rPr lang="en-US" sz="3000" dirty="0" smtClean="0"/>
              <a:t>handler registration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The "event" </a:t>
            </a:r>
            <a:r>
              <a:rPr lang="en-US" sz="3000" dirty="0"/>
              <a:t>Object 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Capturing and bubbling events</a:t>
            </a:r>
            <a:endParaRPr lang="en-US" sz="30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88" y="12954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DOM and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833">
            <a:off x="1700180" y="1445853"/>
            <a:ext cx="265747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78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2502</Words>
  <Application>Microsoft Office PowerPoint</Application>
  <PresentationFormat>Custom</PresentationFormat>
  <Paragraphs>464</Paragraphs>
  <Slides>57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Consolas</vt:lpstr>
      <vt:lpstr>Wingdings</vt:lpstr>
      <vt:lpstr>Wingdings 2</vt:lpstr>
      <vt:lpstr>SoftUni 16x9</vt:lpstr>
      <vt:lpstr>DOM and Events</vt:lpstr>
      <vt:lpstr>Table of Contents </vt:lpstr>
      <vt:lpstr>Warning: Not for Absolute Beginners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– Example</vt:lpstr>
      <vt:lpstr>Manipulating the DOM</vt:lpstr>
      <vt:lpstr>Creating HTML Elements</vt:lpstr>
      <vt:lpstr>Inserting Elements Before / After Element</vt:lpstr>
      <vt:lpstr>Removing Elements</vt:lpstr>
      <vt:lpstr>Altering the Elements</vt:lpstr>
      <vt:lpstr>Appending DOM Elements</vt:lpstr>
      <vt:lpstr>DOM Optimizations</vt:lpstr>
      <vt:lpstr>Optimizing the Appending of Elements</vt:lpstr>
      <vt:lpstr>Using DocumentFragment</vt:lpstr>
      <vt:lpstr>JavaScript Event Model</vt:lpstr>
      <vt:lpstr>Event Model</vt:lpstr>
      <vt:lpstr>Event Types</vt:lpstr>
      <vt:lpstr>Common Event Types</vt:lpstr>
      <vt:lpstr>Event Handler Registration</vt:lpstr>
      <vt:lpstr>Define Event Handler in the HTML Code</vt:lpstr>
      <vt:lpstr>Define Event Handler in the JS Code</vt:lpstr>
      <vt:lpstr>Using addEventListener(…)</vt:lpstr>
      <vt:lpstr>Event Handlers</vt:lpstr>
      <vt:lpstr>The "event" Object</vt:lpstr>
      <vt:lpstr>The "event" Object</vt:lpstr>
      <vt:lpstr>Event Object </vt:lpstr>
      <vt:lpstr>The "event" Object</vt:lpstr>
      <vt:lpstr>Capturing and Bubbling Events</vt:lpstr>
      <vt:lpstr>Browser Events Chain</vt:lpstr>
      <vt:lpstr>Event Chains: Types</vt:lpstr>
      <vt:lpstr>Event Chain</vt:lpstr>
      <vt:lpstr>Summary</vt:lpstr>
      <vt:lpstr>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2014-10-07T19:33:03Z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